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2" r:id="rId4"/>
  </p:sldMasterIdLst>
  <p:notesMasterIdLst>
    <p:notesMasterId r:id="rId16"/>
  </p:notesMasterIdLst>
  <p:handoutMasterIdLst>
    <p:handoutMasterId r:id="rId17"/>
  </p:handoutMasterIdLst>
  <p:sldIdLst>
    <p:sldId id="257" r:id="rId5"/>
    <p:sldId id="259" r:id="rId6"/>
    <p:sldId id="294" r:id="rId7"/>
    <p:sldId id="293" r:id="rId8"/>
    <p:sldId id="290" r:id="rId9"/>
    <p:sldId id="296" r:id="rId10"/>
    <p:sldId id="298" r:id="rId11"/>
    <p:sldId id="299" r:id="rId12"/>
    <p:sldId id="284" r:id="rId13"/>
    <p:sldId id="295" r:id="rId14"/>
    <p:sldId id="278" r:id="rId15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4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4580"/>
  </p:normalViewPr>
  <p:slideViewPr>
    <p:cSldViewPr snapToGrid="0" snapToObjects="1">
      <p:cViewPr varScale="1">
        <p:scale>
          <a:sx n="82" d="100"/>
          <a:sy n="82" d="100"/>
        </p:scale>
        <p:origin x="55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9" d="100"/>
          <a:sy n="89" d="100"/>
        </p:scale>
        <p:origin x="380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B10692-B49B-4DE6-814A-447FEBA1E2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6B82E5-1705-48BB-89C5-4AB3CBBE001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8FE249-B34B-4B9C-8378-694B5577EE02}" type="datetime1">
              <a:rPr lang="en-GB" smtClean="0"/>
              <a:t>08/11/2024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4B53F0-E655-4D84-B955-759624CD69E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DD411-20CB-4E84-80FF-81C90BF4CDB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A2499D-4629-4679-8C37-350E31E9FAD4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1103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0BF826-2274-4B8D-9F76-D0AC592158AE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52669C-5C41-44DE-95BF-CBDC630158AB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831988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52669C-5C41-44DE-95BF-CBDC630158AB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3753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52669C-5C41-44DE-95BF-CBDC630158AB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9655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52669C-5C41-44DE-95BF-CBDC630158AB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3962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BBE38-AE9E-8E27-4FEC-DC6213745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2D1395-4E52-07D4-C457-6E59B1EA95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837F43-242D-5068-726F-95F4D6BC11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BCBFA-8255-D843-B52A-E344459725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52669C-5C41-44DE-95BF-CBDC630158A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88860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52669C-5C41-44DE-95BF-CBDC630158A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1684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70B318-0632-21E9-C0A9-D435469636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6BA670-BEF7-22A2-6150-2E67906BE0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16A7D8-572F-154B-A7DA-A71943684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2006B-CA23-F329-D304-C16D6D6CE4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52669C-5C41-44DE-95BF-CBDC630158A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1010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1C037-51E9-5834-941C-DAE995221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93FDE2-C406-2EA0-446B-498A7C99D2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BE69B35-6E21-796C-B30F-1137E0CEA0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20AE6-FACF-6987-0976-50E0308B60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52669C-5C41-44DE-95BF-CBDC630158A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0818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600ADE-C445-FC29-2E77-75DF53212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131D58-0AFF-C094-C42E-734CAA8E54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D4C8E2-746E-E227-814C-CD1F502624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1E5312-0BF7-7DE3-9C7A-ACAC3011C0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52669C-5C41-44DE-95BF-CBDC630158A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9016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52669C-5C41-44DE-95BF-CBDC630158A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33844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61A598-F59B-403A-4328-62F484A46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11FB85-F9AA-ECAB-041E-53CCE441C7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FAED01-3325-9944-3DDB-271E47E92E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E1830F-5473-5776-054F-5E479E6D95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052669C-5C41-44DE-95BF-CBDC630158AB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7291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 rtlCol="0"/>
          <a:lstStyle>
            <a:lvl1pPr>
              <a:defRPr sz="54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rtlCol="0"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EEEBB2-F2D8-4BFF-B74D-03F739F23153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86479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rtlCol="0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pPr rt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0000" y="5367338"/>
            <a:ext cx="10561418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9005F2-2CBC-43CA-BB69-A21FD71B5795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363837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rtlCol="0" anchor="b"/>
          <a:lstStyle>
            <a:lvl1pPr algn="l">
              <a:defRPr sz="4200" b="1" cap="none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53190" y="4443680"/>
            <a:ext cx="5891636" cy="713241"/>
          </a:xfrm>
        </p:spPr>
        <p:txBody>
          <a:bodyPr rtlCol="0"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574642" y="1081456"/>
            <a:ext cx="3810001" cy="4075465"/>
          </a:xfrm>
        </p:spPr>
        <p:txBody>
          <a:bodyPr rtlCol="0" anchor="t"/>
          <a:lstStyle>
            <a:lvl1pPr marL="0" indent="0">
              <a:buFontTx/>
              <a:buNone/>
              <a:defRPr/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A6CAAA-953C-4658-9796-2A610295F061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0667762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 rtlCol="0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156000" y="2286000"/>
            <a:ext cx="4880300" cy="2295525"/>
          </a:xfrm>
        </p:spPr>
        <p:txBody>
          <a:bodyPr rtlCol="0" anchor="t"/>
          <a:lstStyle>
            <a:lvl1pPr marL="0" indent="0">
              <a:buFontTx/>
              <a:buNone/>
              <a:defRPr/>
            </a:lvl1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9CBC8B-ED99-46F4-9828-67ECDCF4355F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97967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81AF66-EC99-472B-8E47-5336F59B9269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5136900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10001" y="446089"/>
            <a:ext cx="6611540" cy="5414962"/>
          </a:xfrm>
        </p:spPr>
        <p:txBody>
          <a:bodyPr vert="eaVert" rtlCol="0" anchor="t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6BC47C-CD8A-4F82-974E-C46124F3EF35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7059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18712" y="2222287"/>
            <a:ext cx="10554574" cy="3636511"/>
          </a:xfrm>
        </p:spPr>
        <p:txBody>
          <a:bodyPr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DA34CA-DFD6-415E-A1BF-BDFDAC83F2E3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8972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rtlCol="0" anchor="b"/>
          <a:lstStyle>
            <a:lvl1pPr algn="r">
              <a:defRPr sz="4800" b="1" cap="none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0000" y="5281201"/>
            <a:ext cx="10561418" cy="433955"/>
          </a:xfrm>
        </p:spPr>
        <p:txBody>
          <a:bodyPr rtlCol="0"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1EEDBA-E503-4233-BB1A-9F73A6F52DD6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60627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18712" y="2222287"/>
            <a:ext cx="5185873" cy="3638763"/>
          </a:xfrm>
        </p:spPr>
        <p:txBody>
          <a:bodyPr rtlCol="0">
            <a:normAutofit/>
          </a:bodyPr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87415" y="2222287"/>
            <a:ext cx="5194583" cy="3638764"/>
          </a:xfrm>
        </p:spPr>
        <p:txBody>
          <a:bodyPr rtlCol="0">
            <a:normAutofit/>
          </a:bodyPr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6669B9-D47A-488C-A89C-6B26A0B7ABF6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646789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4728" y="2174875"/>
            <a:ext cx="5189857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14729" y="2751138"/>
            <a:ext cx="5189856" cy="3109913"/>
          </a:xfrm>
        </p:spPr>
        <p:txBody>
          <a:bodyPr rtlCol="0" anchor="t">
            <a:normAutofit/>
          </a:bodyPr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87415" y="2174875"/>
            <a:ext cx="5194583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87415" y="2751138"/>
            <a:ext cx="5194583" cy="3109913"/>
          </a:xfrm>
        </p:spPr>
        <p:txBody>
          <a:bodyPr rtlCol="0" anchor="t">
            <a:normAutofit/>
          </a:bodyPr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28264C-82AC-4F7E-A999-1083BE9F471C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40486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B51592-7FA8-44D8-90EF-B66D43B182BB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20790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8540B8-3F2A-4C05-808E-A3DF65A76448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99988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rtlCol="0" anchor="b"/>
          <a:lstStyle>
            <a:lvl1pPr algn="l">
              <a:defRPr sz="2000" b="1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55633" y="446088"/>
            <a:ext cx="6252633" cy="5414963"/>
          </a:xfrm>
        </p:spPr>
        <p:txBody>
          <a:bodyPr rtlCol="0">
            <a:normAutofit/>
          </a:bodyPr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073151" y="2260738"/>
            <a:ext cx="3547533" cy="3600311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F084B7-83C9-4418-B8A3-E51390E7B070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1170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rtlCol="0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pPr rtl="0"/>
            <a:r>
              <a:rPr lang="en-US" noProof="0" dirty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14728" y="2344684"/>
            <a:ext cx="4852988" cy="3516365"/>
          </a:xfrm>
        </p:spPr>
        <p:txBody>
          <a:bodyPr rtlCol="0"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 rtlCol="0"/>
          <a:lstStyle/>
          <a:p>
            <a:pPr rtl="0"/>
            <a:fld id="{DC1E41E2-6E76-4BFA-A835-3D1FB3E08939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53745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n-GB" noProof="0" dirty="0"/>
              <a:t>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Quarter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pPr rtl="0"/>
            <a:fld id="{09AAF0DD-2327-46FC-8D19-8F81EC24325D}" type="datetime1">
              <a:rPr lang="en-GB" noProof="0" smtClean="0"/>
              <a:t>08/11/2024</a:t>
            </a:fld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2912685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4.mp4"/><Relationship Id="rId7" Type="http://schemas.openxmlformats.org/officeDocument/2006/relationships/image" Target="../media/image1.jpe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jpeg"/><Relationship Id="rId7" Type="http://schemas.microsoft.com/office/2007/relationships/hdphoto" Target="../media/hdphoto3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image" Target="../media/image1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5DBD6C-E8A8-B349-AC85-61C44AAEA0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720888" y="414458"/>
            <a:ext cx="10750224" cy="60290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4846214"/>
            <a:ext cx="10572000" cy="694862"/>
          </a:xfrm>
        </p:spPr>
        <p:txBody>
          <a:bodyPr rtlCol="0">
            <a:noAutofit/>
          </a:bodyPr>
          <a:lstStyle/>
          <a:p>
            <a:pPr rtl="0">
              <a:lnSpc>
                <a:spcPct val="90000"/>
              </a:lnSpc>
            </a:pPr>
            <a:r>
              <a:rPr lang="en-US" sz="4800" dirty="0"/>
              <a:t>ALPR and Owner Detail Fetching</a:t>
            </a:r>
            <a:endParaRPr lang="en-GB" sz="4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CA982C5-8822-5F41-B151-CBFC3278D9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94110"/>
            <a:ext cx="10572000" cy="434974"/>
          </a:xfrm>
        </p:spPr>
        <p:txBody>
          <a:bodyPr rtlCol="0">
            <a:normAutofit/>
          </a:bodyPr>
          <a:lstStyle/>
          <a:p>
            <a:pPr rtl="0"/>
            <a:r>
              <a:rPr lang="en-US" sz="2000" b="1" dirty="0"/>
              <a:t>Presented by- Mohammed Anas</a:t>
            </a:r>
            <a:endParaRPr lang="en-GB" sz="2000" b="1" dirty="0"/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34DD1883-9530-57D0-CC60-0BC21D3C4C7A}"/>
              </a:ext>
            </a:extLst>
          </p:cNvPr>
          <p:cNvSpPr txBox="1">
            <a:spLocks/>
          </p:cNvSpPr>
          <p:nvPr/>
        </p:nvSpPr>
        <p:spPr>
          <a:xfrm>
            <a:off x="810001" y="5998310"/>
            <a:ext cx="10572000" cy="434974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Roll No- MCA23-142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102685-2873-1D41-9C74-FECCE91522F3}"/>
              </a:ext>
            </a:extLst>
          </p:cNvPr>
          <p:cNvSpPr txBox="1"/>
          <p:nvPr/>
        </p:nvSpPr>
        <p:spPr>
          <a:xfrm>
            <a:off x="7445828" y="5615523"/>
            <a:ext cx="61022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Guide Name- Prof. </a:t>
            </a:r>
            <a:r>
              <a:rPr lang="en-US" sz="1800" b="1" i="0" u="none" strike="noStrike" dirty="0" err="1"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Sheera</a:t>
            </a:r>
            <a:r>
              <a:rPr lang="en-US" sz="1800" b="1" i="0" u="none" strike="noStrike" dirty="0"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 </a:t>
            </a:r>
            <a:r>
              <a:rPr lang="en-US" sz="1800" b="1" i="0" u="none" strike="noStrike" dirty="0" err="1"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Shamsu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40F5C5-542D-B464-2836-035975F76B8C}"/>
              </a:ext>
            </a:extLst>
          </p:cNvPr>
          <p:cNvSpPr txBox="1"/>
          <p:nvPr/>
        </p:nvSpPr>
        <p:spPr>
          <a:xfrm>
            <a:off x="810001" y="4379703"/>
            <a:ext cx="67740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1800" b="0" i="0" u="none" strike="noStrike" dirty="0"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Mini Project Presentation</a:t>
            </a:r>
            <a:endParaRPr lang="en-GB" b="0" dirty="0">
              <a:effectLst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4287C1-CBA0-5A68-A9DB-EB490AD0729F}"/>
              </a:ext>
            </a:extLst>
          </p:cNvPr>
          <p:cNvSpPr txBox="1"/>
          <p:nvPr/>
        </p:nvSpPr>
        <p:spPr>
          <a:xfrm>
            <a:off x="8046778" y="5991108"/>
            <a:ext cx="34150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en-GB" sz="1800" b="0" i="0" u="none" strike="noStrike" dirty="0"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Date- 8</a:t>
            </a:r>
            <a:r>
              <a:rPr lang="en-GB" sz="1800" b="0" i="0" u="none" strike="noStrike" baseline="30000" dirty="0"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th</a:t>
            </a:r>
            <a:r>
              <a:rPr lang="en-GB" sz="1800" b="0" i="0" u="none" strike="noStrike" dirty="0">
                <a:solidFill>
                  <a:srgbClr val="FFFFFF"/>
                </a:solidFill>
                <a:effectLst/>
                <a:latin typeface="Century Gothic" panose="020B0502020202020204" pitchFamily="34" charset="0"/>
              </a:rPr>
              <a:t> November 2024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4022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963F79-746F-31CB-AB3A-A44654E39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CCA218D-9633-6A24-C35F-E9968D0C93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17EA8111-D205-F349-167B-263488783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7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40586F-849A-3FDF-A500-0ABD2A724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7901" y="1799078"/>
            <a:ext cx="2771191" cy="1839861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en-US" sz="3300" dirty="0">
                <a:solidFill>
                  <a:schemeClr val="bg1"/>
                </a:solidFill>
              </a:rPr>
              <a:t>Output</a:t>
            </a:r>
            <a:br>
              <a:rPr lang="en-US" sz="33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Screen Recording</a:t>
            </a:r>
            <a:endParaRPr lang="en-GB" sz="3300" dirty="0">
              <a:solidFill>
                <a:schemeClr val="bg1"/>
              </a:solidFill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5FF40E2C-F467-A81B-6CFF-1D10A8E05F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GB" dirty="0"/>
          </a:p>
        </p:txBody>
      </p:sp>
      <p:pic>
        <p:nvPicPr>
          <p:cNvPr id="3" name="WhatsApp Video 2024-11-06 at 00.37.09_dc8b5a59">
            <a:hlinkClick r:id="" action="ppaction://media"/>
            <a:extLst>
              <a:ext uri="{FF2B5EF4-FFF2-40B4-BE49-F238E27FC236}">
                <a16:creationId xmlns:a16="http://schemas.microsoft.com/office/drawing/2014/main" id="{61757A23-38EB-6733-10AE-AE72BC7394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187655" y="200037"/>
            <a:ext cx="2925762" cy="6461125"/>
          </a:xfrm>
          <a:prstGeom prst="rect">
            <a:avLst/>
          </a:prstGeom>
        </p:spPr>
      </p:pic>
      <p:pic>
        <p:nvPicPr>
          <p:cNvPr id="4" name="WhatsApp Video 2024-11-06 at 00.37.04_990963c8">
            <a:hlinkClick r:id="" action="ppaction://media"/>
            <a:extLst>
              <a:ext uri="{FF2B5EF4-FFF2-40B4-BE49-F238E27FC236}">
                <a16:creationId xmlns:a16="http://schemas.microsoft.com/office/drawing/2014/main" id="{B1394F64-CE7E-20BA-7E96-3536B313214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23094" y="198437"/>
            <a:ext cx="2925762" cy="646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9809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17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0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6">
            <a:extLst>
              <a:ext uri="{FF2B5EF4-FFF2-40B4-BE49-F238E27FC236}">
                <a16:creationId xmlns:a16="http://schemas.microsoft.com/office/drawing/2014/main" id="{E5A10C92-5805-4C39-9BF6-507F3B966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 dirty="0"/>
          </a:p>
        </p:txBody>
      </p:sp>
      <p:pic>
        <p:nvPicPr>
          <p:cNvPr id="5" name="Picture 4" descr="Group of co-workers collaborating around a table">
            <a:extLst>
              <a:ext uri="{FF2B5EF4-FFF2-40B4-BE49-F238E27FC236}">
                <a16:creationId xmlns:a16="http://schemas.microsoft.com/office/drawing/2014/main" id="{FB5DBD6C-E8A8-B349-AC85-61C44AAEA0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3328" r="3697" b="-1"/>
          <a:stretch/>
        </p:blipFill>
        <p:spPr>
          <a:xfrm>
            <a:off x="-1" y="-1"/>
            <a:ext cx="12203151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C2CC41E-4EEC-4D67-B433-E1CDC5879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1153"/>
            <a:ext cx="12192001" cy="6880304"/>
          </a:xfrm>
          <a:prstGeom prst="rect">
            <a:avLst/>
          </a:pr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7" name="Freeform 22">
            <a:extLst>
              <a:ext uri="{FF2B5EF4-FFF2-40B4-BE49-F238E27FC236}">
                <a16:creationId xmlns:a16="http://schemas.microsoft.com/office/drawing/2014/main" id="{B114AB90-13F9-48EF-BFF7-7634459AA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5094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6081D-517B-5D43-A7B4-E67DDEDC0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902200"/>
            <a:ext cx="10572000" cy="6948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rtl="0">
              <a:lnSpc>
                <a:spcPct val="90000"/>
              </a:lnSpc>
            </a:pPr>
            <a:r>
              <a:rPr lang="en-GB" sz="4000" dirty="0"/>
              <a:t>Thank You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8138DB5-470A-3905-55DC-F71DFA089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5831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44C5B-468D-40BA-8562-BB2A6E423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ECAA8197-DF89-4B95-92DB-575C8AFFA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764" y="1502229"/>
            <a:ext cx="3592451" cy="4252529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en-GB" sz="4400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3A304A-FE47-E19E-0B39-3374FC8E9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471" y="962655"/>
            <a:ext cx="6692739" cy="517688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Develops an </a:t>
            </a:r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efficient ALPR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system tailored for Indian vehicles.</a:t>
            </a:r>
          </a:p>
          <a:p>
            <a:pPr>
              <a:lnSpc>
                <a:spcPct val="110000"/>
              </a:lnSpc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Addresses challenges like noise, low light, varying fonts, and plate orientations.</a:t>
            </a:r>
          </a:p>
          <a:p>
            <a:pPr>
              <a:lnSpc>
                <a:spcPct val="110000"/>
              </a:lnSpc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Uses image preprocessing techniques: morphological transformations, Gaussian filtering, thresholding, and edge detection.</a:t>
            </a:r>
          </a:p>
          <a:p>
            <a:pPr>
              <a:lnSpc>
                <a:spcPct val="110000"/>
              </a:lnSpc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Segments number plates using contour analysis and character filtering.</a:t>
            </a:r>
          </a:p>
          <a:p>
            <a:pPr>
              <a:lnSpc>
                <a:spcPct val="110000"/>
              </a:lnSpc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Applies OCR for accurate character recognition from isolated segments.</a:t>
            </a:r>
          </a:p>
        </p:txBody>
      </p:sp>
    </p:spTree>
    <p:extLst>
      <p:ext uri="{BB962C8B-B14F-4D97-AF65-F5344CB8AC3E}">
        <p14:creationId xmlns:p14="http://schemas.microsoft.com/office/powerpoint/2010/main" val="1993708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12E503-71E0-18E0-605D-162DC565D9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0923F58-CA4E-D3EE-D433-88922D401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06E55DF0-3ABE-77E3-73F4-05317D381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5B43F3-0FE1-CA83-B78A-27089A93A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764" y="1502229"/>
            <a:ext cx="3592451" cy="4252529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en-GB" sz="4400" dirty="0"/>
              <a:t>Problem Statement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DC301-7ACF-F017-8E12-18ED24B4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471" y="962655"/>
            <a:ext cx="6692739" cy="51768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 an Automatic Number Plate Recognition (ANPR) System using YOLOv4, OpenCV, and OCR to detect and recognize license plates with high accuracy. The system will:</a:t>
            </a:r>
          </a:p>
          <a:p>
            <a:pPr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Process images (captured/uploaded) for license plate extraction.</a:t>
            </a:r>
          </a:p>
          <a:p>
            <a:pPr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Access a MySQL database to: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existing vehicle owner details automatically.</a:t>
            </a:r>
          </a:p>
          <a:p>
            <a:pPr marL="857250" lvl="1" indent="-400050">
              <a:buFont typeface="+mj-lt"/>
              <a:buAutoNum type="romanLcPeriod"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Allow new entries when details are missing.</a:t>
            </a:r>
          </a:p>
          <a:p>
            <a:pPr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Enable real-time vehicle tracking for security and regulatory purposes.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solution aims to streamline vehicle identification and owner verification processes.</a:t>
            </a:r>
          </a:p>
        </p:txBody>
      </p:sp>
    </p:spTree>
    <p:extLst>
      <p:ext uri="{BB962C8B-B14F-4D97-AF65-F5344CB8AC3E}">
        <p14:creationId xmlns:p14="http://schemas.microsoft.com/office/powerpoint/2010/main" val="17276611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1E0926D-DB9F-9FA6-53DA-DBE65DE4E78E}"/>
              </a:ext>
            </a:extLst>
          </p:cNvPr>
          <p:cNvSpPr/>
          <p:nvPr/>
        </p:nvSpPr>
        <p:spPr>
          <a:xfrm>
            <a:off x="0" y="1875453"/>
            <a:ext cx="12192000" cy="49825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2D5716-6F6B-A69F-0295-AE5E07DE4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718" y="-76008"/>
            <a:ext cx="10571998" cy="970450"/>
          </a:xfrm>
        </p:spPr>
        <p:txBody>
          <a:bodyPr/>
          <a:lstStyle/>
          <a:p>
            <a:r>
              <a:rPr lang="en-US" sz="3600" dirty="0"/>
              <a:t>Literature Survey</a:t>
            </a:r>
            <a:endParaRPr lang="en-GB" sz="36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B9911F3-612B-99BE-DAE1-DE2E7A2D13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8500272"/>
              </p:ext>
            </p:extLst>
          </p:nvPr>
        </p:nvGraphicFramePr>
        <p:xfrm>
          <a:off x="725844" y="1155699"/>
          <a:ext cx="10553700" cy="4790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0740">
                  <a:extLst>
                    <a:ext uri="{9D8B030D-6E8A-4147-A177-3AD203B41FA5}">
                      <a16:colId xmlns:a16="http://schemas.microsoft.com/office/drawing/2014/main" val="3361595799"/>
                    </a:ext>
                  </a:extLst>
                </a:gridCol>
                <a:gridCol w="2110740">
                  <a:extLst>
                    <a:ext uri="{9D8B030D-6E8A-4147-A177-3AD203B41FA5}">
                      <a16:colId xmlns:a16="http://schemas.microsoft.com/office/drawing/2014/main" val="3448367012"/>
                    </a:ext>
                  </a:extLst>
                </a:gridCol>
                <a:gridCol w="2110740">
                  <a:extLst>
                    <a:ext uri="{9D8B030D-6E8A-4147-A177-3AD203B41FA5}">
                      <a16:colId xmlns:a16="http://schemas.microsoft.com/office/drawing/2014/main" val="3792993300"/>
                    </a:ext>
                  </a:extLst>
                </a:gridCol>
                <a:gridCol w="2110740">
                  <a:extLst>
                    <a:ext uri="{9D8B030D-6E8A-4147-A177-3AD203B41FA5}">
                      <a16:colId xmlns:a16="http://schemas.microsoft.com/office/drawing/2014/main" val="1975925558"/>
                    </a:ext>
                  </a:extLst>
                </a:gridCol>
                <a:gridCol w="2110740">
                  <a:extLst>
                    <a:ext uri="{9D8B030D-6E8A-4147-A177-3AD203B41FA5}">
                      <a16:colId xmlns:a16="http://schemas.microsoft.com/office/drawing/2014/main" val="1673266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600" b="1" dirty="0"/>
                        <a:t>Title</a:t>
                      </a:r>
                      <a:endParaRPr lang="en-GB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b="1"/>
                        <a:t>Authors</a:t>
                      </a:r>
                      <a:endParaRPr lang="en-GB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b="1"/>
                        <a:t>Algorithm</a:t>
                      </a:r>
                      <a:endParaRPr lang="en-GB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b="1"/>
                        <a:t>Year of Publication</a:t>
                      </a:r>
                      <a:endParaRPr lang="en-GB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b="1" dirty="0"/>
                        <a:t>Site</a:t>
                      </a:r>
                      <a:endParaRPr lang="en-GB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2160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License Plate Recognition Using YOLO and Tesseract OCR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IJCRT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YOLO and Tesseract OCR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IJCRT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980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Vehicle License Plate Detection and Recognition using OpenCV and Tesseract OCR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t-IT" sz="1600"/>
                        <a:t>W. R. Sania, C. A. Sari, E. H. Rachmawanto, and M. Doheir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OpenCV, Tesseract OCR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International Journal on Advanced Science, Engineering and Information Technology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388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/>
                        <a:t>Extracting Information from Vehicle Registration Plate using OCR Tesseract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Agung Yuwono Sugiyono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Image processing and Tesseract OCR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ScienceDirect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7914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2333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44C5B-468D-40BA-8562-BB2A6E423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ECAA8197-DF89-4B95-92DB-575C8AFFA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489" y="419050"/>
            <a:ext cx="3172409" cy="955882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en-GB" sz="3200" dirty="0">
                <a:solidFill>
                  <a:srgbClr val="EF4464"/>
                </a:solidFill>
              </a:rPr>
              <a:t>Methodology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E6EF5C7-A877-D652-5BF8-C077F31DD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2207C5-E2AD-C7EA-353C-1F3165235D35}"/>
              </a:ext>
            </a:extLst>
          </p:cNvPr>
          <p:cNvSpPr/>
          <p:nvPr/>
        </p:nvSpPr>
        <p:spPr>
          <a:xfrm>
            <a:off x="485192" y="1374932"/>
            <a:ext cx="11206066" cy="4605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A blue squares with black text&#10;&#10;Description automatically generated">
            <a:extLst>
              <a:ext uri="{FF2B5EF4-FFF2-40B4-BE49-F238E27FC236}">
                <a16:creationId xmlns:a16="http://schemas.microsoft.com/office/drawing/2014/main" id="{2B8302D9-5FC8-D539-26A2-4B483A5CD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12" y="2749864"/>
            <a:ext cx="10554574" cy="170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531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921C55-CC6A-3BC0-3114-0B308AECF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2C4AD6C-DAD8-E0EF-26B2-B2D4D6049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A027F695-8E67-ED64-7113-52C2AAEEC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8D025E-195A-B8DA-DAC0-D5781BF22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489" y="419050"/>
            <a:ext cx="3629609" cy="955882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en-US" sz="3200" dirty="0">
                <a:solidFill>
                  <a:srgbClr val="EF4464"/>
                </a:solidFill>
              </a:rPr>
              <a:t>Proposed System</a:t>
            </a:r>
            <a:endParaRPr lang="en-GB" sz="3200" dirty="0">
              <a:solidFill>
                <a:srgbClr val="EF4464"/>
              </a:solidFill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2F6B73B-8DC1-D065-91E9-4AC34D494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C21A5E-3E36-9EE1-D0C9-A2B99B17153E}"/>
              </a:ext>
            </a:extLst>
          </p:cNvPr>
          <p:cNvSpPr/>
          <p:nvPr/>
        </p:nvSpPr>
        <p:spPr>
          <a:xfrm>
            <a:off x="485192" y="1374932"/>
            <a:ext cx="11206066" cy="4605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5FD37-974D-74F8-7393-62D69C5A806E}"/>
              </a:ext>
            </a:extLst>
          </p:cNvPr>
          <p:cNvSpPr/>
          <p:nvPr/>
        </p:nvSpPr>
        <p:spPr>
          <a:xfrm>
            <a:off x="1919286" y="2306013"/>
            <a:ext cx="2036455" cy="2518689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32985D-D3BB-4C52-5C0E-9CD19C583411}"/>
              </a:ext>
            </a:extLst>
          </p:cNvPr>
          <p:cNvSpPr/>
          <p:nvPr/>
        </p:nvSpPr>
        <p:spPr>
          <a:xfrm>
            <a:off x="5229003" y="2233857"/>
            <a:ext cx="2036455" cy="259084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DDA39D0-225B-B5ED-ECEC-10E1425E7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5603" y="2389412"/>
            <a:ext cx="1722742" cy="2435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at is Python Coding? | Juni Learning">
            <a:extLst>
              <a:ext uri="{FF2B5EF4-FFF2-40B4-BE49-F238E27FC236}">
                <a16:creationId xmlns:a16="http://schemas.microsoft.com/office/drawing/2014/main" id="{83F84514-EFB8-06C7-69C2-872B5D8A80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30625" y1="43125" x2="30625" y2="43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681" y="2822508"/>
            <a:ext cx="1569098" cy="156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82865A3-E188-2C29-30DE-080E3337CF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50083" y1="68667" x2="50083" y2="68667"/>
                        <a14:foregroundMark x1="57250" y1="77000" x2="57250" y2="77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52964" y="2822508"/>
            <a:ext cx="1569098" cy="1569098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C500C05-09E8-58D4-4A48-4DA10B551008}"/>
              </a:ext>
            </a:extLst>
          </p:cNvPr>
          <p:cNvCxnSpPr>
            <a:cxnSpLocks/>
          </p:cNvCxnSpPr>
          <p:nvPr/>
        </p:nvCxnSpPr>
        <p:spPr>
          <a:xfrm>
            <a:off x="4040155" y="3097763"/>
            <a:ext cx="1188848" cy="0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FABFC9-A3AC-DBA5-BE2D-941DAA888C4F}"/>
              </a:ext>
            </a:extLst>
          </p:cNvPr>
          <p:cNvCxnSpPr>
            <a:cxnSpLocks/>
          </p:cNvCxnSpPr>
          <p:nvPr/>
        </p:nvCxnSpPr>
        <p:spPr>
          <a:xfrm>
            <a:off x="684244" y="3072881"/>
            <a:ext cx="1188848" cy="0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BF6B84-73E4-F38A-6667-E38F344E7669}"/>
              </a:ext>
            </a:extLst>
          </p:cNvPr>
          <p:cNvCxnSpPr>
            <a:cxnSpLocks/>
          </p:cNvCxnSpPr>
          <p:nvPr/>
        </p:nvCxnSpPr>
        <p:spPr>
          <a:xfrm>
            <a:off x="7383625" y="3097763"/>
            <a:ext cx="1188848" cy="0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9D7B4AC-1D2B-8190-10B8-34729105B4B4}"/>
              </a:ext>
            </a:extLst>
          </p:cNvPr>
          <p:cNvCxnSpPr>
            <a:cxnSpLocks/>
          </p:cNvCxnSpPr>
          <p:nvPr/>
        </p:nvCxnSpPr>
        <p:spPr>
          <a:xfrm flipV="1">
            <a:off x="9596974" y="4824702"/>
            <a:ext cx="0" cy="670454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AC30FA9-D7D8-1D41-A09F-684E454B2039}"/>
              </a:ext>
            </a:extLst>
          </p:cNvPr>
          <p:cNvSpPr txBox="1"/>
          <p:nvPr/>
        </p:nvSpPr>
        <p:spPr>
          <a:xfrm>
            <a:off x="557388" y="2622947"/>
            <a:ext cx="1705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Input Image</a:t>
            </a:r>
            <a:endParaRPr lang="en-GB" sz="12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8BE6B8-BC2C-5D17-0E54-59EA16836B00}"/>
              </a:ext>
            </a:extLst>
          </p:cNvPr>
          <p:cNvSpPr txBox="1"/>
          <p:nvPr/>
        </p:nvSpPr>
        <p:spPr>
          <a:xfrm>
            <a:off x="4001935" y="2466329"/>
            <a:ext cx="1227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Extract Number Plate</a:t>
            </a:r>
            <a:endParaRPr lang="en-GB" sz="12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98A8480-4E05-5DDD-1300-47436D5C98CF}"/>
              </a:ext>
            </a:extLst>
          </p:cNvPr>
          <p:cNvSpPr txBox="1"/>
          <p:nvPr/>
        </p:nvSpPr>
        <p:spPr>
          <a:xfrm>
            <a:off x="6911178" y="2233857"/>
            <a:ext cx="2685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Check for Owner Details</a:t>
            </a:r>
          </a:p>
          <a:p>
            <a:pPr algn="ctr"/>
            <a:r>
              <a:rPr lang="en-US" sz="1200" b="1" dirty="0"/>
              <a:t>or</a:t>
            </a:r>
          </a:p>
          <a:p>
            <a:pPr algn="ctr"/>
            <a:r>
              <a:rPr lang="en-US" sz="1200" b="1" dirty="0"/>
              <a:t>Add Owner Details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9DA7F3-4BD7-2560-D3B1-B54B81BBECF0}"/>
              </a:ext>
            </a:extLst>
          </p:cNvPr>
          <p:cNvSpPr txBox="1"/>
          <p:nvPr/>
        </p:nvSpPr>
        <p:spPr>
          <a:xfrm>
            <a:off x="4805266" y="5928776"/>
            <a:ext cx="22265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Retrieve &amp; Display Results</a:t>
            </a:r>
            <a:endParaRPr lang="en-GB" sz="1200" b="1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F8B76CB-EB07-391E-1DEA-AA4885EFA359}"/>
              </a:ext>
            </a:extLst>
          </p:cNvPr>
          <p:cNvCxnSpPr>
            <a:cxnSpLocks/>
          </p:cNvCxnSpPr>
          <p:nvPr/>
        </p:nvCxnSpPr>
        <p:spPr>
          <a:xfrm>
            <a:off x="2875501" y="5483068"/>
            <a:ext cx="6721473" cy="12088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DAB353D-E9CE-52A7-F33B-A4F048C932E3}"/>
              </a:ext>
            </a:extLst>
          </p:cNvPr>
          <p:cNvCxnSpPr>
            <a:cxnSpLocks/>
          </p:cNvCxnSpPr>
          <p:nvPr/>
        </p:nvCxnSpPr>
        <p:spPr>
          <a:xfrm flipV="1">
            <a:off x="2875501" y="4907049"/>
            <a:ext cx="0" cy="588107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3978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B7788C-E71A-E3E4-4461-A70BCB9A6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5B543D7-40BC-4DBF-B46A-88D90656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EF624CF3-AFB1-F8D2-394D-1B3943BB7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393DC6-1CF3-B52A-249E-76404CA3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489" y="419050"/>
            <a:ext cx="4198777" cy="955882"/>
          </a:xfrm>
        </p:spPr>
        <p:txBody>
          <a:bodyPr rtlCol="0" anchor="t">
            <a:normAutofit fontScale="90000"/>
          </a:bodyPr>
          <a:lstStyle/>
          <a:p>
            <a:pPr algn="ctr" rtl="0"/>
            <a:r>
              <a:rPr lang="en-US" sz="3200" dirty="0">
                <a:solidFill>
                  <a:srgbClr val="EF4464"/>
                </a:solidFill>
              </a:rPr>
              <a:t>Future Enhancement</a:t>
            </a:r>
            <a:endParaRPr lang="en-GB" sz="3200" dirty="0">
              <a:solidFill>
                <a:srgbClr val="EF4464"/>
              </a:solidFill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C05FEBF-2A3A-A7B3-9968-08518DEBF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3BB279-9BBD-99AE-1800-8299C17F40A5}"/>
              </a:ext>
            </a:extLst>
          </p:cNvPr>
          <p:cNvSpPr/>
          <p:nvPr/>
        </p:nvSpPr>
        <p:spPr>
          <a:xfrm>
            <a:off x="485192" y="1374932"/>
            <a:ext cx="11206066" cy="4605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4225662-1E14-F073-B97B-EC865D9E8B53}"/>
              </a:ext>
            </a:extLst>
          </p:cNvPr>
          <p:cNvSpPr/>
          <p:nvPr/>
        </p:nvSpPr>
        <p:spPr>
          <a:xfrm>
            <a:off x="1919286" y="2306013"/>
            <a:ext cx="2036455" cy="2518689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AC4179-455E-6464-2B4C-8CC2262AAB33}"/>
              </a:ext>
            </a:extLst>
          </p:cNvPr>
          <p:cNvSpPr/>
          <p:nvPr/>
        </p:nvSpPr>
        <p:spPr>
          <a:xfrm>
            <a:off x="5229003" y="2233857"/>
            <a:ext cx="2036455" cy="259084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034" name="Picture 10" descr="What is Python Coding? | Juni Learning">
            <a:extLst>
              <a:ext uri="{FF2B5EF4-FFF2-40B4-BE49-F238E27FC236}">
                <a16:creationId xmlns:a16="http://schemas.microsoft.com/office/drawing/2014/main" id="{B40AFC12-260E-9243-FD5D-870DA92C4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0625" y1="43125" x2="30625" y2="43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2681" y="2822508"/>
            <a:ext cx="1569098" cy="1569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ACF6575-6439-8A32-7D77-4E766C6892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0083" y1="68667" x2="50083" y2="68667"/>
                        <a14:foregroundMark x1="57250" y1="77000" x2="57250" y2="77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52964" y="2822508"/>
            <a:ext cx="1569098" cy="1569098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C1EC251-1D7F-B321-B85B-2B1C1DDC08F5}"/>
              </a:ext>
            </a:extLst>
          </p:cNvPr>
          <p:cNvCxnSpPr>
            <a:cxnSpLocks/>
          </p:cNvCxnSpPr>
          <p:nvPr/>
        </p:nvCxnSpPr>
        <p:spPr>
          <a:xfrm>
            <a:off x="4040155" y="3097763"/>
            <a:ext cx="1188848" cy="0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82E464B-E8F3-63D2-47F2-D7D7C429DD55}"/>
              </a:ext>
            </a:extLst>
          </p:cNvPr>
          <p:cNvCxnSpPr>
            <a:cxnSpLocks/>
          </p:cNvCxnSpPr>
          <p:nvPr/>
        </p:nvCxnSpPr>
        <p:spPr>
          <a:xfrm>
            <a:off x="684244" y="3072881"/>
            <a:ext cx="1188848" cy="0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13F124E-4EB0-75F2-8D85-6F5D1B97E17A}"/>
              </a:ext>
            </a:extLst>
          </p:cNvPr>
          <p:cNvCxnSpPr>
            <a:cxnSpLocks/>
          </p:cNvCxnSpPr>
          <p:nvPr/>
        </p:nvCxnSpPr>
        <p:spPr>
          <a:xfrm>
            <a:off x="7383625" y="3097763"/>
            <a:ext cx="1188848" cy="0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520C5B-9201-229E-2FCD-9C06F41B7D20}"/>
              </a:ext>
            </a:extLst>
          </p:cNvPr>
          <p:cNvCxnSpPr>
            <a:cxnSpLocks/>
          </p:cNvCxnSpPr>
          <p:nvPr/>
        </p:nvCxnSpPr>
        <p:spPr>
          <a:xfrm flipV="1">
            <a:off x="9596974" y="4824702"/>
            <a:ext cx="0" cy="670454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5B06D6D-BBAE-9FF1-4C7D-F818B268988F}"/>
              </a:ext>
            </a:extLst>
          </p:cNvPr>
          <p:cNvSpPr txBox="1"/>
          <p:nvPr/>
        </p:nvSpPr>
        <p:spPr>
          <a:xfrm>
            <a:off x="557388" y="2622947"/>
            <a:ext cx="1705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Input Image</a:t>
            </a:r>
            <a:endParaRPr kumimoji="0" lang="en-GB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42FE50-1EB7-A6FA-60C9-BAD6FA5F90BB}"/>
              </a:ext>
            </a:extLst>
          </p:cNvPr>
          <p:cNvSpPr txBox="1"/>
          <p:nvPr/>
        </p:nvSpPr>
        <p:spPr>
          <a:xfrm>
            <a:off x="4001935" y="2466329"/>
            <a:ext cx="1227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Extract Number Plate</a:t>
            </a:r>
            <a:endParaRPr kumimoji="0" lang="en-GB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AB9CA1-E136-51A6-FD3F-ACE8F0557EE5}"/>
              </a:ext>
            </a:extLst>
          </p:cNvPr>
          <p:cNvSpPr txBox="1"/>
          <p:nvPr/>
        </p:nvSpPr>
        <p:spPr>
          <a:xfrm>
            <a:off x="6911178" y="2233857"/>
            <a:ext cx="2685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Check for Owner Details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prstClr val="black"/>
                </a:solidFill>
                <a:latin typeface="Century Gothic" panose="020B0502020202020204"/>
              </a:rPr>
              <a:t>Via Authorized API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0646450-BE9B-6CD0-6747-5FD031B16C87}"/>
              </a:ext>
            </a:extLst>
          </p:cNvPr>
          <p:cNvSpPr txBox="1"/>
          <p:nvPr/>
        </p:nvSpPr>
        <p:spPr>
          <a:xfrm>
            <a:off x="4805266" y="5928776"/>
            <a:ext cx="22265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Retrieve &amp; Display Results</a:t>
            </a:r>
            <a:endParaRPr kumimoji="0" lang="en-GB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2015BEC-DB40-C8FE-629B-05E4A137E964}"/>
              </a:ext>
            </a:extLst>
          </p:cNvPr>
          <p:cNvCxnSpPr>
            <a:cxnSpLocks/>
          </p:cNvCxnSpPr>
          <p:nvPr/>
        </p:nvCxnSpPr>
        <p:spPr>
          <a:xfrm>
            <a:off x="2875501" y="5483068"/>
            <a:ext cx="6721473" cy="12088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ED419A2-926C-1139-A124-E64CE4453FB9}"/>
              </a:ext>
            </a:extLst>
          </p:cNvPr>
          <p:cNvCxnSpPr>
            <a:cxnSpLocks/>
          </p:cNvCxnSpPr>
          <p:nvPr/>
        </p:nvCxnSpPr>
        <p:spPr>
          <a:xfrm flipV="1">
            <a:off x="2875501" y="4907049"/>
            <a:ext cx="0" cy="588107"/>
          </a:xfrm>
          <a:prstGeom prst="straightConnector1">
            <a:avLst/>
          </a:prstGeom>
          <a:ln w="111125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What's an API and Why Should You Care?">
            <a:extLst>
              <a:ext uri="{FF2B5EF4-FFF2-40B4-BE49-F238E27FC236}">
                <a16:creationId xmlns:a16="http://schemas.microsoft.com/office/drawing/2014/main" id="{67DB3F59-9D02-BEAC-2E74-4A19B2BC1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1799" y="2518739"/>
            <a:ext cx="2250032" cy="2250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04938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53635D-BA9C-025C-1F19-8A6B49874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33CA190-BDC1-4191-FDA2-425195595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7261F555-FE38-9BED-3BA3-90B007FEE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3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13742-6A98-FA26-6E68-E4012349C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764" y="1502229"/>
            <a:ext cx="3592451" cy="4252529"/>
          </a:xfrm>
        </p:spPr>
        <p:txBody>
          <a:bodyPr rtlCol="0" anchor="t">
            <a:normAutofit/>
          </a:bodyPr>
          <a:lstStyle/>
          <a:p>
            <a:pPr algn="ctr" rtl="0"/>
            <a:r>
              <a:rPr lang="en-US" sz="3600" dirty="0">
                <a:solidFill>
                  <a:schemeClr val="bg1"/>
                </a:solidFill>
              </a:rPr>
              <a:t>Future Enhancement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02489EAB-B629-C8C8-B0A3-F3816A4B5B4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01650" y="1565286"/>
            <a:ext cx="6692900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Video Processing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 real-time detection for moving and stationary vehicles from video feeds. This improves usability in diverse conditions like traffic surveillance.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Authorized Government API Integration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Utilize APIs from sites like API Setu for instant, official data. This ensures accurate and up-to-date owner information.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AI-Powered Image and Video Enhancement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AI to enhance blurred or damaged images, improving recognition accuracy. This makes detection reliable in poor-quality footage.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1530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44C5B-468D-40BA-8562-BB2A6E423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ECAA8197-DF89-4B95-92DB-575C8AFFA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7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7901" y="1799078"/>
            <a:ext cx="2771191" cy="846417"/>
          </a:xfrm>
        </p:spPr>
        <p:txBody>
          <a:bodyPr rtlCol="0" anchor="t">
            <a:normAutofit fontScale="90000"/>
          </a:bodyPr>
          <a:lstStyle/>
          <a:p>
            <a:pPr algn="ctr" rtl="0"/>
            <a:r>
              <a:rPr kumimoji="0" 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Output</a:t>
            </a:r>
            <a:br>
              <a:rPr kumimoji="0" lang="en-US" sz="33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</a:b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j-ea"/>
                <a:cs typeface="+mj-cs"/>
              </a:rPr>
              <a:t>Screen Recording</a:t>
            </a:r>
            <a:endParaRPr lang="en-GB" sz="3300" dirty="0">
              <a:solidFill>
                <a:schemeClr val="bg1"/>
              </a:solidFill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FE6EF5C7-A877-D652-5BF8-C077F31DD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GB" dirty="0"/>
          </a:p>
        </p:txBody>
      </p:sp>
      <p:pic>
        <p:nvPicPr>
          <p:cNvPr id="5" name="WhatsApp Video 2024-11-06 at 00.22.53_17493499">
            <a:hlinkClick r:id="" action="ppaction://media"/>
            <a:extLst>
              <a:ext uri="{FF2B5EF4-FFF2-40B4-BE49-F238E27FC236}">
                <a16:creationId xmlns:a16="http://schemas.microsoft.com/office/drawing/2014/main" id="{5EA77C74-814F-4164-6B9E-25F9844BE5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03832" y="258295"/>
            <a:ext cx="3232471" cy="6341409"/>
          </a:xfrm>
          <a:prstGeom prst="rect">
            <a:avLst/>
          </a:prstGeom>
        </p:spPr>
      </p:pic>
      <p:pic>
        <p:nvPicPr>
          <p:cNvPr id="6" name="WhatsApp Video 2024-11-06 at 00.37.07_c50798f7">
            <a:hlinkClick r:id="" action="ppaction://media"/>
            <a:extLst>
              <a:ext uri="{FF2B5EF4-FFF2-40B4-BE49-F238E27FC236}">
                <a16:creationId xmlns:a16="http://schemas.microsoft.com/office/drawing/2014/main" id="{2D2759F2-0918-D761-6D13-49B98A1FD64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939215" y="258295"/>
            <a:ext cx="3236976" cy="634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082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24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3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82105_TF22531373" id="{04909093-44A0-42B2-8F24-61DD09D63264}" vid="{8C8ED8CC-FF26-438A-BF3E-B8D4EED35C8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E1812AF-5C4C-4B75-9015-C90088D3D4B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0B771C-53D0-4C6A-8C2A-F95E45907F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E15C130-17B0-43C9-B99C-584294C40B51}">
  <ds:schemaRefs>
    <ds:schemaRef ds:uri="http://purl.org/dc/dcmitype/"/>
    <ds:schemaRef ds:uri="16c05727-aa75-4e4a-9b5f-8a80a1165891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Agency design</Template>
  <TotalTime>828</TotalTime>
  <Words>411</Words>
  <Application>Microsoft Office PowerPoint</Application>
  <PresentationFormat>Widescreen</PresentationFormat>
  <Paragraphs>83</Paragraphs>
  <Slides>11</Slides>
  <Notes>10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2</vt:lpstr>
      <vt:lpstr>Quotable</vt:lpstr>
      <vt:lpstr>ALPR and Owner Detail Fetching</vt:lpstr>
      <vt:lpstr>Introduction</vt:lpstr>
      <vt:lpstr>Problem Statement</vt:lpstr>
      <vt:lpstr>Literature Survey</vt:lpstr>
      <vt:lpstr>Methodology</vt:lpstr>
      <vt:lpstr>Proposed System</vt:lpstr>
      <vt:lpstr>Future Enhancement</vt:lpstr>
      <vt:lpstr>Future Enhancement</vt:lpstr>
      <vt:lpstr>Output Screen Recording</vt:lpstr>
      <vt:lpstr>Output Screen Recording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Mohd Anas</dc:creator>
  <cp:lastModifiedBy>Mohd Anas</cp:lastModifiedBy>
  <cp:revision>32</cp:revision>
  <dcterms:created xsi:type="dcterms:W3CDTF">2024-07-25T17:43:20Z</dcterms:created>
  <dcterms:modified xsi:type="dcterms:W3CDTF">2024-11-08T04:32:38Z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